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ED6BB-A49F-4409-BD1D-440DA567B201}" type="datetimeFigureOut">
              <a:rPr lang="pl-PL" smtClean="0"/>
              <a:t>2015-02-14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1A388-9622-4AF8-BD55-C873D51CE1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713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B1DA22D-0A7C-48C9-9FA3-1CC1B4170A3E}" type="datetime1">
              <a:rPr lang="pl-PL" smtClean="0"/>
              <a:t>2015-02-14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C917-5F99-4836-8131-80EF25BEC927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2FB8-E71C-4052-9CC1-9D3427B377D9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8BC8-7791-4AEF-8139-E65EB3A3F04F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9864-2DE5-405B-80E5-E20DBBDBB5F7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F636-ED56-4FB7-B968-B926C3C9A820}" type="datetime1">
              <a:rPr lang="pl-PL" smtClean="0"/>
              <a:t>2015-02-14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CDCC-DB4A-4F3A-83F7-02A5DF9A3171}" type="datetime1">
              <a:rPr lang="pl-PL" smtClean="0"/>
              <a:t>2015-02-14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329-8FF1-426B-B36C-A0FBBA744D95}" type="datetime1">
              <a:rPr lang="pl-PL" smtClean="0"/>
              <a:t>2015-02-14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9EA-2AA0-4C71-A1DB-B3AB42521529}" type="datetime1">
              <a:rPr lang="pl-PL" smtClean="0"/>
              <a:t>2015-02-14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0140-F6D6-43B7-8913-8AC4CBF2E396}" type="datetime1">
              <a:rPr lang="pl-PL" smtClean="0"/>
              <a:t>2015-02-14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9426-F009-44E4-994D-6B5415AB9542}" type="datetime1">
              <a:rPr lang="pl-PL" smtClean="0"/>
              <a:t>2015-02-14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3299B53-8662-4C84-B6CF-9CBB59BB98C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33365" y="476672"/>
            <a:ext cx="3313355" cy="5184576"/>
          </a:xfrm>
        </p:spPr>
        <p:txBody>
          <a:bodyPr>
            <a:noAutofit/>
          </a:bodyPr>
          <a:lstStyle/>
          <a:p>
            <a:r>
              <a:rPr lang="pl-PL" sz="4000" b="1" dirty="0"/>
              <a:t>Trujące niebo nad Polską</a:t>
            </a:r>
            <a:br>
              <a:rPr lang="pl-PL" sz="4000" b="1" dirty="0"/>
            </a:b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3816424" cy="3024336"/>
          </a:xfrm>
        </p:spPr>
        <p:txBody>
          <a:bodyPr>
            <a:normAutofit/>
          </a:bodyPr>
          <a:lstStyle/>
          <a:p>
            <a:r>
              <a:rPr lang="pl-PL" sz="2400" b="1" i="1" dirty="0" smtClean="0"/>
              <a:t>Na </a:t>
            </a:r>
            <a:r>
              <a:rPr lang="pl-PL" sz="2400" b="1" i="1" dirty="0"/>
              <a:t>podstawie </a:t>
            </a:r>
            <a:r>
              <a:rPr lang="pl-PL" sz="2400" b="1" i="1" dirty="0" smtClean="0"/>
              <a:t>wywiadu z Andrzejem Gułą, współzałożycielem </a:t>
            </a:r>
            <a:r>
              <a:rPr lang="pl-PL" sz="2400" b="1" i="1" dirty="0"/>
              <a:t>Krakowskiego Alarmu </a:t>
            </a:r>
            <a:r>
              <a:rPr lang="pl-PL" sz="2400" b="1" i="1" dirty="0" smtClean="0"/>
              <a:t>Smogowego</a:t>
            </a:r>
            <a:r>
              <a:rPr lang="pl-PL" sz="2400" b="1" i="1" dirty="0"/>
              <a:t> </a:t>
            </a:r>
            <a:r>
              <a:rPr lang="pl-PL" sz="2400" b="1" i="1" dirty="0" smtClean="0"/>
              <a:t>– opracował Romuald Meyer</a:t>
            </a:r>
            <a:endParaRPr lang="pl-PL" sz="2400" b="1" i="1" dirty="0"/>
          </a:p>
        </p:txBody>
      </p:sp>
    </p:spTree>
    <p:extLst>
      <p:ext uri="{BB962C8B-B14F-4D97-AF65-F5344CB8AC3E}">
        <p14:creationId xmlns:p14="http://schemas.microsoft.com/office/powerpoint/2010/main" val="33118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8417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Wró­ci­li­śmy do liczb. Mó­wi­cie o </a:t>
            </a:r>
            <a:r>
              <a:rPr lang="pl-PL" b="1" dirty="0" smtClean="0"/>
              <a:t>          45 </a:t>
            </a:r>
            <a:r>
              <a:rPr lang="pl-PL" b="1" dirty="0"/>
              <a:t>tys. przed­wcze­snych zgo­nów. Skąd są te dane?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3888432"/>
          </a:xfrm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pl-PL" sz="2800" dirty="0"/>
              <a:t> Ono nie bie­rze pod uwagę wszyst­kich za­nie­czysz­czeń, więc bar­dzo praw­do­po­dob­ne, że jest to osza­co­wa­nie dolne. Jest rze­czą na­tu­ral­ną, że sza­cun­ki po­szcze­gól­nych badań róż­nią się od sie­bie, gdyż biorą pod uwagę różne czyn­ni­ki lub też ba­da­ją inne od­dzia­ły­wa­nia, ale co in­ne­go jest tutaj ważne. To, by lu­dziom uświa­do­mić, że pro­blem ist­nie­je. Stan pol­skie­go po­wie­trza od­po­wia­da za sze­reg cho­rób oraz przed­wcze­sną umie­ral­ność. O skali zja­wi­ska dają wy­obra­że­nie ra­chun­ki kosz­tów le­cze­nia. W samej Ma­ło­pol­sce, kiedy po­li­czo­no to na po­trze­by pro­gra­mu ochro­ny po­wie­trza, wy­szły 3 mld zło­tych rocz­nie.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EDB5-70BF-42FF-89E9-89E9B30CF2E0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6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8417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Krakowska świadomość.  </a:t>
            </a:r>
            <a:r>
              <a:rPr lang="pl-PL" b="1" dirty="0" smtClean="0"/>
              <a:t>               A </a:t>
            </a:r>
            <a:r>
              <a:rPr lang="pl-PL" b="1" dirty="0"/>
              <a:t>le­cze­nie to nie wszyst­ko. Ktoś się tym </a:t>
            </a:r>
            <a:r>
              <a:rPr lang="pl-PL" b="1" dirty="0" smtClean="0"/>
              <a:t> zaj­mu­je</a:t>
            </a:r>
            <a:r>
              <a:rPr lang="pl-PL" b="1" dirty="0"/>
              <a:t>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3888432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pl-PL" sz="2800" dirty="0"/>
              <a:t>  Od 25 lat jest to naj­więk­sze za­nie­dba­nie pol­skiej po­li­ty­ki eko­lo­gicz­nej. Był taki mo­ment na po­cząt­ku lat 90., gdy ja­kość po­wie­trza ule­gła po­pra­wie, bo za­kła­dy prze­my­sło­we za­czę­ły padać......to smut­ny powód. Wtedy też po­ja­wi­ła się w mia­stach cha­otycz­na za­bu­do­wa. Na przy­kład w Kra­ko­wie – to pro­blem dziś już nie do roz­wią­za­nia - za­bu­do­wa­no nie­mal wszyst­kie ko­ry­ta­rze prze­wie­trza­nia mia­sta, więc dym "stoi". 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D32A-6480-4170-BBE0-FAA4B23DB2B3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1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792088"/>
          </a:xfrm>
        </p:spPr>
        <p:txBody>
          <a:bodyPr>
            <a:normAutofit/>
          </a:bodyPr>
          <a:lstStyle/>
          <a:p>
            <a:r>
              <a:rPr lang="pl-PL" b="1" dirty="0"/>
              <a:t> Urba­ni­sty­ka to też jest powód?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608512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 Jest. Do tego w la­tach 90. za­czę­ło się też po­ja­wiać dużo źró­deł ni­skiej emi­sji. Lu­dzie ma­so­wo się bu­do­wa­li, a w do­mach jed­no­ro­dzin­nych in­sta­lu­je się przede wszyst­kim kotły wę­glo­we. 70 proc. domów jest ogrze­wa­nych w ten spo­sób, a więk­szość ko­tłów to tzw. kop­ciu­chy czy śmie­ciu­chy, czyli kotły nie­speł­nia­ją­ce żad­nych stan­dar­dów emi­syj­nych.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D033-C34B-43C0-A7F6-CB564CC1E707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0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8417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Dym </a:t>
            </a:r>
            <a:r>
              <a:rPr lang="pl-PL" b="1" dirty="0" smtClean="0"/>
              <a:t>za­sła­nia Kra­ków przez pół roku. </a:t>
            </a:r>
            <a:r>
              <a:rPr lang="pl-PL" b="1" dirty="0"/>
              <a:t>S</a:t>
            </a:r>
            <a:r>
              <a:rPr lang="pl-PL" b="1" dirty="0" smtClean="0"/>
              <a:t>a­mo­rząd  </a:t>
            </a:r>
            <a:r>
              <a:rPr lang="pl-PL" b="1" dirty="0"/>
              <a:t>za­czął dzia­łać. </a:t>
            </a:r>
            <a:r>
              <a:rPr lang="pl-PL" b="1" dirty="0" smtClean="0"/>
              <a:t>      Z </a:t>
            </a:r>
            <a:r>
              <a:rPr lang="pl-PL" b="1" dirty="0"/>
              <a:t>jakim efek­tem?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96044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 Uchwa­ła za­ka­zu­ją­ca pa­le­nia wę­glem w mie­ście zo­sta­ła jed­nak za­skar­żo­na. Choć cią­gle jest pra­wo­moc­na i dzi­siaj </a:t>
            </a:r>
            <a:r>
              <a:rPr lang="pl-PL" sz="2800" dirty="0" smtClean="0"/>
              <a:t>– od </a:t>
            </a:r>
            <a:r>
              <a:rPr lang="pl-PL" sz="2800" dirty="0"/>
              <a:t>2018 roku taki zakaz wej­dzie w życie. Z tym że tutaj sy­tu­acja jest bar­dzo </a:t>
            </a:r>
            <a:r>
              <a:rPr lang="pl-PL" sz="2800" dirty="0" smtClean="0"/>
              <a:t>zła – gor­sza   </a:t>
            </a:r>
            <a:r>
              <a:rPr lang="pl-PL" sz="2800" dirty="0"/>
              <a:t>nawet niż w wielu mia­stach na Ślą­sku. Mia­sto jest po­ło­żo­ne w niec­ce i za­nie­czysz­cze­nia nie są z mia­sta wy­wie­wa­ne. Dla­te­go są po­trzeb­ne bar­dzo ostre re­stryk­cje.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00145-4997-48E9-BB26-85156FD34BE2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2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8417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Muł </a:t>
            </a:r>
            <a:r>
              <a:rPr lang="pl-PL" b="1" dirty="0"/>
              <a:t>w </a:t>
            </a:r>
            <a:r>
              <a:rPr lang="pl-PL" b="1" dirty="0" smtClean="0"/>
              <a:t>kopciuchu. Teraz                  wy­cho­dzi­cie </a:t>
            </a:r>
            <a:r>
              <a:rPr lang="pl-PL" b="1" dirty="0"/>
              <a:t>na po­ziom władz </a:t>
            </a:r>
            <a:r>
              <a:rPr lang="pl-PL" b="1" dirty="0" smtClean="0"/>
              <a:t> cen­tral­nych</a:t>
            </a:r>
            <a:r>
              <a:rPr lang="pl-PL" b="1" dirty="0"/>
              <a:t>. Dla­cze­go?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3888432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pl-PL" sz="2800" dirty="0"/>
              <a:t>  Cho­dzi o trzy klu­czo­we re­gu­la­cje. Po pierw­sze trze­ba wpro­wa­dzić normy ja­ko­ścio­we dla węgla do­pusz­cza­ne­go do sprze­da­ży. W Pol­sce mamy w tej chwi­li sy­tu­ację taką, że ich nie ma i do sek­to­ra ko­mu­nal­no-by­to­we­go można sprze­da­wać odpad wę­glo­wy. Tego nawet ener­ge­ty­ka nie chce kupić. Do 2004 roku nie można było tego robić, a od 10 lat wolno.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470-B111-4774-A028-64A298A3144A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2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0811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Lu­dzie ku­pu­ją to na co ich stać. Trud­no się dzi­wić.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536504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 Aku­rat, gdy cho­dzi o muł wę­glo­wy, to jest on wpraw­dzie zna­czą­co tań­szy niż lep­szy ga­tun­ko­wo wę­giel, ale mało kto zdaje sobie spra­wę, że jego ka­lo­rycz­ność jest dużo niż­sza. On jest za­wil­go­co­ny i żeby osią­gnąć ten sam efekt, trze­ba go zużyć znacz­nie wię­cej. A kiedy jesz­cze po­ja­wi się w nim do­miesz­ka śmie­ci, to robi się bar­dzo, bar­dzo źle. Jego sprze­daż po­win­na być nie­do­pusz­czal­na i długo była. 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C957-3FF2-461B-A31E-05F5FFBB5BA3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2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0811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Ure­gu­lo­wa­nie norm ja­ko­ści węgla jest ko­niecz­ne.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536504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</a:t>
            </a:r>
            <a:r>
              <a:rPr lang="pl-PL" sz="2800" dirty="0" smtClean="0"/>
              <a:t>Muł </a:t>
            </a:r>
            <a:r>
              <a:rPr lang="pl-PL" sz="2800" dirty="0"/>
              <a:t>jest sprze­da­wa­ny wła­ści­wie tylko w Ma­ło­pol­sce i na Ślą­sku, bo dalej się go po pro­stu nie opła­ca wozić. W re­to­ry­ce, która po­ja­wia­ła się w pu­blicz­nym prze­ka­zie, za­bra­kło jed­nak jed­nej klu­czo­wej in­for­ma­cji. Tego, że te normy nie są po to, by chro­nić in­te­res pol­skich ko­palń, tylko mają chro­nić zdro­wie i życie wszyst­kich oby­wa­te­li. 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0CB4-E09C-4CA7-932A-2FBFB3407F72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2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1216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W </a:t>
            </a:r>
            <a:r>
              <a:rPr lang="pl-PL" b="1" dirty="0"/>
              <a:t>tym wszyst­kim cho­dzi je­dy­nie o od­cię­cie do­staw ro­syj­skie­go węgla na nasz rynek?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03244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</a:t>
            </a:r>
            <a:r>
              <a:rPr lang="pl-PL" sz="2800" dirty="0" smtClean="0"/>
              <a:t>MG zle­ci­ło </a:t>
            </a:r>
            <a:r>
              <a:rPr lang="pl-PL" sz="2800" dirty="0"/>
              <a:t>opra­co­wa­nie norm ja­ko­ści węgla i oka­za­ło się, że nie uda się zna­leźć sub­stan­cji, które jed­no­cze­śnie za­trzy­ma­ją im­port, a po­zwo­lą sprze­da­wać wę­giel </a:t>
            </a:r>
            <a:r>
              <a:rPr lang="pl-PL" sz="2800" dirty="0" smtClean="0"/>
              <a:t>pol­ski. To </a:t>
            </a:r>
            <a:r>
              <a:rPr lang="pl-PL" sz="2800" dirty="0"/>
              <a:t>jest </a:t>
            </a:r>
            <a:r>
              <a:rPr lang="pl-PL" sz="2800" dirty="0" smtClean="0"/>
              <a:t>       ab­surd</a:t>
            </a:r>
            <a:r>
              <a:rPr lang="pl-PL" sz="2800" dirty="0"/>
              <a:t>. My tego po­trze­bu­je­my, żeby po­wie­trze było czy­ste, a nie po to, żeby dać pstrycz­ka w nos Ro­sja­nom czy innym kra­jom, z któ­rych spro­wa­dza­my wę­giel.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7AE3-183C-4F8A-A7C9-E09AFA411C2A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48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1216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Trud­no za­rzu­cać po­li­ty­kom, że biorą pod uwagę in­te­res waż­ne­go sek­to­ra na­szej go­spo­dar­ki.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032448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pl-PL" sz="2800" dirty="0" smtClean="0"/>
              <a:t>Dla­cze­go </a:t>
            </a:r>
            <a:r>
              <a:rPr lang="pl-PL" sz="2800" dirty="0"/>
              <a:t>mamy to­le­ro­wać sprze­daż od­pa­dów, które nie po­win­ny tra­fić do in­sta­la­cji do­mo­wych? Myślę, że po­li­ty­cy, któ­rzy rze­czy­wi­ście dbają o in­te­res pol­skiej go­spo­dar­ki, przede wszyst­kim po­win­ni zu­peł­nie ina­czej pod­cho­dzić do spraw na­sze­go gór­nic­twa, ale tego się w ogóle nie pod­no­si. Mówi się za to, że te muszą sprze­da­wać odpad, który ma wy­so­kie po­zio­my po­pio­łu czy rtęci, by ko­pal­nie nie ucier­pia­ły eko­no­micz­nie. 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0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6480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Czy to </a:t>
            </a:r>
            <a:r>
              <a:rPr lang="pl-PL" b="1" dirty="0"/>
              <a:t>jest ar­gu­ment?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752528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pl-PL" sz="2800" dirty="0"/>
              <a:t>Można pójść dalej i po­wie­dzieć, że ludzi nie stać na ogrze­wa­nie miesz­kań, więc muszą palić śmie­cia­mi i trze­ba im na to po­zwo­lić. Nie można do­pusz­czać do spa­la­nia od­pa­dów, tłu­ma­cząc to niską szko­dli­wo­ścią spo­łecz­ną. Aku­rat tutaj szko­dli­wość spo­łecz­na jest ogrom­na, bo to za­bi­ja ludzi. Jest ana­lo­gia ze ście­ka­mi. Ktoś mógł­by po­wie­dzieć: "</a:t>
            </a:r>
            <a:r>
              <a:rPr lang="pl-PL" sz="2800" b="1" dirty="0"/>
              <a:t>Mnie nie stać na wy­wo­że­nie szam­ba z domu, to będę je wy­le­wał do rowu koło ulicy</a:t>
            </a:r>
            <a:r>
              <a:rPr lang="pl-PL" sz="2800" dirty="0"/>
              <a:t>". Kie­dyś tak to ro­bio­no. Dziś nie ma już na to przy­zwo­le­nia.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763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Wię­cej </a:t>
            </a:r>
            <a:r>
              <a:rPr lang="pl-PL" b="1" dirty="0"/>
              <a:t>osób umie­ra w Pol­sce z po­wo­du za­nie­czysz­cze­nia po­wie­trza, niż w wy­pad­kach sa­mo­cho­do­wych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20888"/>
            <a:ext cx="8208912" cy="3411741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l-PL" sz="2600" dirty="0"/>
              <a:t>C</a:t>
            </a:r>
            <a:r>
              <a:rPr lang="pl-PL" sz="2600" dirty="0" smtClean="0"/>
              <a:t>ho­dzi </a:t>
            </a:r>
            <a:r>
              <a:rPr lang="pl-PL" sz="2600" dirty="0"/>
              <a:t>o 45 tys. osób rocz­nie. Może być jesz­cze go­rzej, bo w Pol­sce mamy też wie­lo­krot­nie prze­kro­czo­ne normy ra­ko­twór­cze­go benzo(a)pi­re­nu i in­nych wie­lo­pier­ście­nio­wych wę­glo­wo­do­rów aro­ma­tycz­nych, z któ­ry­mi więk­szość kra­jów eu­ro­pej­skich nie ma pro­ble­mu. Je­że­li cho­dzi o benzo(a)piren, to miesz­ka­niec Kra­ko­wa w ciągu roku przyj­mu­je go w ilo­ści od­po­wia­da­ją­cej wy­pa­le­niu 2,5 tys. pa­pie­ro­sów. Lon­dyń­czyk – 25. </a:t>
            </a:r>
            <a:r>
              <a:rPr lang="pl-PL" sz="2600" b="1" dirty="0"/>
              <a:t>To są 100-krot­ne róż­ni­ce</a:t>
            </a:r>
            <a:r>
              <a:rPr lang="pl-PL" sz="2600" dirty="0"/>
              <a:t>.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91D6-F7CA-42AC-AB4C-FBE04DC7A67D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8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8012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A na emi­sję śmie­ci do po­wie­trza jest.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464496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Pro­blem ubó­stwa ener­ge­tycz­ne­go ist­nie­je i od tego się nie uciek­nie. Dla­te­go ważne są sys­te­my osło­no­we. W Kra­ko­wie mocno o to wal­czy­li­śmy. Ważna jest ter­mo­mo­der­ni­za­cja, która po­zwa­la zmniej­szyć zu­ży­cie ener­gii i ilość za­nie­czysz­czeń, które nie wy­le­cą przez ko­mi­ny. A to jest poza ja­kim­kol­wiek za­in­te­re­so­wa­niem po­li­ty­ków. Teraz za­czy­na­ją się za to po­wo­li za­bie­rać, bo "Unia każe", ale to chyba nie o to cho­dzi, że Unia musi coś kazać?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67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8012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Normy to jedna </a:t>
            </a:r>
            <a:r>
              <a:rPr lang="pl-PL" b="1" dirty="0" smtClean="0"/>
              <a:t>spra­wa. Mówimy  o </a:t>
            </a:r>
            <a:r>
              <a:rPr lang="pl-PL" b="1" dirty="0"/>
              <a:t>trzech. </a:t>
            </a:r>
            <a:r>
              <a:rPr lang="pl-PL" b="1" dirty="0" smtClean="0"/>
              <a:t>Czas na drugą?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464496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pl-PL" sz="2800" dirty="0" smtClean="0"/>
              <a:t>Normy </a:t>
            </a:r>
            <a:r>
              <a:rPr lang="pl-PL" sz="2800" dirty="0"/>
              <a:t>emi­syj­ne dla no­wych ko­tłów. U nas sprze­da­je się ich 200 tys. rocz­nie, ale </a:t>
            </a:r>
            <a:r>
              <a:rPr lang="pl-PL" sz="2800" b="1" dirty="0"/>
              <a:t>7 na 10 </a:t>
            </a:r>
            <a:r>
              <a:rPr lang="pl-PL" sz="2800" dirty="0"/>
              <a:t>to kotły o bar­dzo wy­so­kich po­zio­mach za­nie­czysz­czeń. Uży­wa­jąc ana­lo­gii z sa­mo­cho­dem to tak, jak­by­śmy do­pu­ści­li dwu­su­wy tan­ko­wa­ne ben­zy­ną oło­wio­wą. W Pol­sce jest tak, że nie ma ani stan­dar­dów emi­syj­nych dla ko­tłów, ani norm ja­ko­ści węgla. Te "kop­ciu­chy" trze­ba usu­nąć z rynku. Za osiem lat zrobi to za nas Unia, ale my nie po­win­ni­śmy cze­kać. W ten spo­sób tylko od­su­wa­my pro­blem, a mo­że­my zro­bić tak jak Czesi. Oni wy­klu­czy­li te naj­słab­sze kotły, prze­wi­du­jąc, że i tak w naj­bliż­szej przy­szło­ści trze­ba je bę­dzie wy­mie­nić. 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08012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Dlaczego nie myślimy strategicznie?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464496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Sto­wa­rzy­sze­nie re­pre­zen­tu­ją­ce bran­żę ko­tlar­ską samo ape­lo­wa­ło o stop­nio­we wpro­wa­dze­nie ta­kiej re­gu­la­cji. To po­mo­gło­by choć­by za­cząć pro­du­ko­wać wię­cej no­wo­cze­snych ko­tłów i sku­tecz­niej po­wal­czyć o rynki za gra­ni­cą, ale nie.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6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6480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A spra­wa </a:t>
            </a:r>
            <a:r>
              <a:rPr lang="pl-PL" b="1" dirty="0" smtClean="0"/>
              <a:t>trze­cia?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824536"/>
          </a:xfrm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pl-PL" sz="2800" dirty="0"/>
              <a:t>Okre­śle­nie ob­sza­ro­wych norm emi­syj­nych. Są miej­sca, gdzie re­stryk­cyj­ne roz­wią­za­nia są ko­niecz­ne i takie, gdzie nie są. Dla­te­go na świe­cie two­rzy się stre­fy ogra­ni­czo­nej emi­sji, w któ­rych wpro­wa­dza się za­ostrzo­ne wy­ma­ga­nia. I w nie­któ­rych miej­scach na­ka­zu­je się uży­wa­nie klasy pią­tej urzą­dzeń, a gdzie in­dziej czwar­tej. To ma sens, ale w Pol­sce sa­mo­rzą­dy nie mogą tego robić. Tym­cza­sem za chwi­lę </a:t>
            </a:r>
            <a:r>
              <a:rPr lang="pl-PL" sz="2800" b="1" dirty="0"/>
              <a:t>będą po­tęż­ne pie­nią­dze na wy­mia­ny pie­ców. Do­to­wa­ne bę­dzie nawet 70 proc. kosz­tów za­ku­pu urzą­dze­nia. </a:t>
            </a:r>
            <a:r>
              <a:rPr lang="pl-PL" sz="2800" dirty="0"/>
              <a:t>Bez norm ob­sza­ro­wych wy­da­my mi­liar­dy zło­tych bez żad­nej gwa­ran­cji osią­gnię­cia celu, bo sta­nie się tak, że w jed­nej gmi­nie zo­sta­ną wy­mie­nio­ne dwa piece, w innej pięć, a gdzie in­dziej może żaden. Efek­tów może nie być w ogóle.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3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6480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 Czas na Pol­ski Alarm </a:t>
            </a:r>
            <a:r>
              <a:rPr lang="pl-PL" b="1" dirty="0" smtClean="0"/>
              <a:t>Smo­go­wy?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824536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pl-PL" sz="2800" dirty="0"/>
              <a:t>Kra­kow­ski Alarm Smo­go­wy wraz z Dol­no­ślą­skim Alar­mem Smo­go­wym i Pod­ha­lań­skim Alar­mem Smo­go­wym roz­po­czy­na­ją kam­pa­nię na rzecz tych zmian pod ha­słem Pol­skie­go Alar­mu Smo­go­we­go. Robi się, nie­kie­dy bar­dzo dra­stycz­ne, re­kla­my an­ty­ni­ko­ty­no­we i po­dob­nie trze­ba po­ka­zać to, że pol­skie po­wie­trze za­bi­ja. Sa­mo­rzą­dow­cy bar­dzo czę­sto mówią nam, że mu­si­my roz­wią­zać pro­blem, ale nie po­win­ni­śmy stra­szyć ludzi. Ja uwa­żam, że to jest </a:t>
            </a:r>
            <a:r>
              <a:rPr lang="pl-PL" sz="2800" dirty="0" smtClean="0"/>
              <a:t>kontr produktywne, </a:t>
            </a:r>
            <a:r>
              <a:rPr lang="pl-PL" sz="2800" dirty="0"/>
              <a:t>bo nie dając lu­dziom in­for­ma­cji, usy­pia­my ich czuj­ność i nigdy nie zy­ska­my ak­cep­ta­cji dla trud­nych zmian.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10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1216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Do­kład­nie </a:t>
            </a:r>
            <a:r>
              <a:rPr lang="pl-PL" b="1" dirty="0"/>
              <a:t>jak na pacz­ce pa­pie­ro­sów, czym grozi od­dy­cha­nie </a:t>
            </a:r>
            <a:r>
              <a:rPr lang="pl-PL" b="1" dirty="0" smtClean="0"/>
              <a:t>pol­skim </a:t>
            </a:r>
            <a:r>
              <a:rPr lang="pl-PL" b="1" dirty="0"/>
              <a:t>po­wie­trzem??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3888432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pl-PL" sz="2800" dirty="0"/>
              <a:t>Tych pa­czek mu­sia­ło­by być kilka. Po­wo­du­je cho­ro­by serca, płuc i zwięk­sza ry­zy­ko no­wo­two­rów. Do wy­obraź­ni prze­ma­wia­ją zwłasz­cza wie­lo­let­nie ba­da­nia prof. Wie­sła­wa Ję­dry­chow­skie­go, z Col­le­gium Me­di­cum UJ, które po­ka­zu­ją, jaki wpływ takie po­wie­trze wy­wie­ra na dzie­ci. A te mają niż­szą wagę uro­dze­nio­wą, niż­szy obwód głowy po uro­dze­niu, nawet o kilka punk­tów niż­sze IQ. Znacz­nie czę­ściej cho­ru­ją na astmę oskrze­lo­wą, ale nie tylko na nią.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7835-9D30-41E5-8CFB-9134A9A0CD9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8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15212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Dla­cze­go </a:t>
            </a:r>
            <a:r>
              <a:rPr lang="pl-PL" b="1" dirty="0"/>
              <a:t>my mamy pro­blem, a inni nie mają?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3987805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Te za­nie­czysz­cze­nia po­wsta­ją w głów­nie w wy­ni­ku spa­la­nia węgla i in­nych paliw sta­łych w do­mo­wych pie­cach i ma­łych ko­tłow­niach. We­dług sza­cun­ków KO­BI­ZE – Kra­jo­we­go Ośrod­ka Bi­lan­so­wa­nia i Za­rzą­dza­nia Emi­sja­mi - około 90 proc. emi­sji benzo(a)pi­re­nu w </a:t>
            </a:r>
            <a:r>
              <a:rPr lang="pl-PL" sz="2800" dirty="0" smtClean="0"/>
              <a:t>Pol­sce </a:t>
            </a:r>
            <a:r>
              <a:rPr lang="pl-PL" sz="2800" dirty="0"/>
              <a:t>po­wsta­je w sek­to­rze ko­mu­nal­no-by­to­wym.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7485-DB91-4277-9609-F4634D283AB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3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5760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A może o sa­mo­cho­dy i prze­mysł?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4563869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Rolę ni­skiej emi­sji naj­le­piej widać w se­zo­no­wo­ści pro­ble­mu oraz miej­scach ta­kich jak na przy­kład Sucha Be­skidz­ka. Nie ma tam </a:t>
            </a:r>
            <a:r>
              <a:rPr lang="pl-PL" sz="2800" dirty="0" smtClean="0"/>
              <a:t>       prze­my­słu</a:t>
            </a:r>
            <a:r>
              <a:rPr lang="pl-PL" sz="2800" dirty="0"/>
              <a:t>, nie ma in­ten­syw­ne­go trans­por­tu, a ja­kość po­wie­trza jest fa­tal­na. Ja je­stem </a:t>
            </a:r>
            <a:r>
              <a:rPr lang="pl-PL" sz="2800" dirty="0" smtClean="0"/>
              <a:t>     bar­dzo </a:t>
            </a:r>
            <a:r>
              <a:rPr lang="pl-PL" sz="2800" dirty="0"/>
              <a:t>da­le­ki od nie­do­ce­nia­nia wagi </a:t>
            </a:r>
            <a:r>
              <a:rPr lang="pl-PL" sz="2800" dirty="0" smtClean="0"/>
              <a:t>        jed­ne­go </a:t>
            </a:r>
            <a:r>
              <a:rPr lang="pl-PL" sz="2800" dirty="0"/>
              <a:t>i dru­gie­go, ale w Pol­sce naj­wię­cej za­nie­czysz­czeń po­wie­trza po­cho­dzi z </a:t>
            </a:r>
            <a:r>
              <a:rPr lang="pl-PL" sz="2800" dirty="0" smtClean="0"/>
              <a:t>          do­mo­wych </a:t>
            </a:r>
            <a:r>
              <a:rPr lang="pl-PL" sz="2800" dirty="0"/>
              <a:t>ko­tłów i pie­ców grzew­czych.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C54AA-1EA3-49D5-AD7B-494B4788B37C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9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15212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Jakie cho­ro­by stoją za przed­wcze­sny­mi zgo­na­mi?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3987805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pl-PL" sz="2800" dirty="0" smtClean="0"/>
              <a:t>Scho­rze­nia </a:t>
            </a:r>
            <a:r>
              <a:rPr lang="pl-PL" sz="2800" dirty="0"/>
              <a:t>gór­nych dróg od­de­cho­wych, astma oskrze­lo­wa – ta w Kra­ko­wie wy­stę­pu­je trzy razy czę­ściej niż w miej­scach, gdzie za­nie­czysz­cze­nia są w nor­mie, cho­ro­by no­wo­two­ro­we oraz te, które do­ty­ka­ją ukła­du krą­że­nia. Do­ku­men­ty WHO są cie­ka­we też z in­ne­go wzglę­du. Jak się do nich zaj­rzy, to tam, w opar­ciu o dane epi­de­mio­lo­gicz­ne wy­li­cza się, jak na nasze zdro­wie wpły­wa prze­kro­cze­nie ko­lej­nych pro­gów za­nie­czysz­czeń. </a:t>
            </a:r>
            <a:r>
              <a:rPr lang="pl-PL" sz="2800" dirty="0" smtClean="0"/>
              <a:t>   Kra­kow­skie </a:t>
            </a:r>
            <a:r>
              <a:rPr lang="pl-PL" sz="2800" dirty="0"/>
              <a:t>po­zio­my wy­cho­dzą poza skalę i ich tam nie ma.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AEF-4CEB-492A-9B40-2297AF63E034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29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57606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Przy­kład </a:t>
            </a:r>
            <a:r>
              <a:rPr lang="pl-PL" b="1" dirty="0"/>
              <a:t>pyłu za­wie­szo­ne­go PM 2,5.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4752528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pl-PL" sz="2800" dirty="0" smtClean="0"/>
              <a:t>Drob­na </a:t>
            </a:r>
            <a:r>
              <a:rPr lang="pl-PL" sz="2800" dirty="0"/>
              <a:t>frak­cja, która wdy­cha­na do­sta­je się bez­po­śred­nio do krwio­bie­gu. W USA w ubie­głym roku za­ostrzo­no normę dla tego za­nie­czysz­cze­nia z 14 na 12 mi­kro­gra­mów na metr sze­ścien­ny, bo uzna­no, że te dwa mi­kro­gra­my spo­wo­du­ją na tyle istot­ną po­pra­wę zdro­wia lud­no­ści, że warto o to za­wal­czyć. Po­ziom, który Świa­to­wa Or­ga­ni­za­cja Zdro­wia uzna­je za bez­piecz­ny, to 10 mi­kro­gra­mów. Unia Eu­ro­pej­ska, która wbrew temu, co się mówi, nie ma w tym wy­pad­ku naj­bar­dziej re­stryk­cyj­nych norm na świe­cie, obec­nie ak­cep­tu­je 25 mi­kro­gra­mów, a my w Kra­ko­wie od­dy­cha­my po­wie­trzem za­nie­czysz­czo­nym na po­zio­mie 45-50.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E51B-EF53-4483-9FF4-BA5D523C0ACB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1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1216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Świeże" górskie powietrze.  Kra­kow­skie po­wie­trze da się gryźć. To do­brze znany fakt. To tylko Kra­ków?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627765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Nowe sta­cje po­ka­zu­ją nowe miej­sca, gdzie jest źle. Takie, gdzie wcze­śniej nie było da­nych, więc było prze­ko­na­nie o tym, że są zie­lo­ną en­kla­wą. W wielu ma­łych miej­sco­wo­ściach i mniej­szych mia­stach ja­kość po­wie­trza jest rów­nie zła albo nawet gor­sza niż w Kra­ko­wie. O Su­chej Be­skidz­kiej już po­wie­dzia­łem, ale to do­ty­czy też Za­ko­pa­ne­go...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6EC6-CDE3-4768-ADB3-3AF85DD505D9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83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Za­ko­pa­ne brzmi za­ska­ku­ją­co. Tam się jeź­dzi ode­tchnąć.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391579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Rów­nie źle jest też choć­by w pul­mo­no­lo­gicz­nym uzdro­wi­sku Rabce, w uzdro­wi­sko­wej Piw­nicz­nej i wielu in­nych. Kiedy jeż­dżę na za­gra­nicz­ne kon­fe­ren­cje i po­ka­zu­ję zdję­cia ko­mi­nów, z któ­rych unosi się czar­ny dym, to oni w to nie chcą wie­rzyć. Tego pro­ble­mu tam nie ma.</a:t>
            </a:r>
            <a:endParaRPr lang="pl-PL" sz="2800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F2E0-A9EC-4898-9F1C-2EB27ED362FD}" type="datetime1">
              <a:rPr lang="pl-PL" smtClean="0"/>
              <a:t>2015-02-14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7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58417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Już nie ma, bo jesz­cze nie­daw­no był. Lon­dyń­ska mgła jest owia­na le­gen­dą...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08912" cy="355575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pl-PL" sz="2800" dirty="0"/>
              <a:t> Tak zwany Wiel­ki Smog, który na­wie­dził to mia­sto w zimie 1952 roku, w ciągu ty­go­dnia zabił 4 tys. osób. Lu­dzie pa­da­li jak muchy, a że coś jest nie tak, zo­rien­to­wa­no się, kiedy za­uwa­żo­no brak tru­mien.</a:t>
            </a:r>
            <a:endParaRPr lang="pl-PL" sz="2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4FEE-4F8F-4DD8-908A-C745457D5AA3}" type="datetime1">
              <a:rPr lang="pl-PL" smtClean="0"/>
              <a:t>2015-02-14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dla Gmin - POIiŚ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2081</Words>
  <Application>Microsoft Office PowerPoint</Application>
  <PresentationFormat>Pokaz na ekranie (4:3)</PresentationFormat>
  <Paragraphs>122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Austin</vt:lpstr>
      <vt:lpstr>Trujące niebo nad Polską </vt:lpstr>
      <vt:lpstr> Wię­cej osób umie­ra w Pol­sce z po­wo­du za­nie­czysz­cze­nia po­wie­trza, niż w wy­pad­kach sa­mo­cho­do­wych</vt:lpstr>
      <vt:lpstr>Dla­cze­go my mamy pro­blem, a inni nie mają?</vt:lpstr>
      <vt:lpstr>A może o sa­mo­cho­dy i prze­mysł?</vt:lpstr>
      <vt:lpstr>Jakie cho­ro­by stoją za przed­wcze­sny­mi zgo­na­mi?</vt:lpstr>
      <vt:lpstr>Przy­kład pyłu za­wie­szo­ne­go PM 2,5. </vt:lpstr>
      <vt:lpstr>Świeże" górskie powietrze.  Kra­kow­skie po­wie­trze da się gryźć. To do­brze znany fakt. To tylko Kra­ków?</vt:lpstr>
      <vt:lpstr>Za­ko­pa­ne brzmi za­ska­ku­ją­co. Tam się jeź­dzi ode­tchnąć.</vt:lpstr>
      <vt:lpstr> Już nie ma, bo jesz­cze nie­daw­no był. Lon­dyń­ska mgła jest owia­na le­gen­dą...</vt:lpstr>
      <vt:lpstr> Wró­ci­li­śmy do liczb. Mó­wi­cie o           45 tys. przed­wcze­snych zgo­nów. Skąd są te dane?</vt:lpstr>
      <vt:lpstr> Krakowska świadomość.                 A le­cze­nie to nie wszyst­ko. Ktoś się tym  zaj­mu­je?</vt:lpstr>
      <vt:lpstr> Urba­ni­sty­ka to też jest powód?</vt:lpstr>
      <vt:lpstr> Dym za­sła­nia Kra­ków przez pół roku. Sa­mo­rząd  za­czął dzia­łać.       Z jakim efek­tem?</vt:lpstr>
      <vt:lpstr>    Muł w kopciuchu. Teraz                  wy­cho­dzi­cie na po­ziom władz  cen­tral­nych. Dla­cze­go?</vt:lpstr>
      <vt:lpstr>    Lu­dzie ku­pu­ją to na co ich stać. Trud­no się dzi­wić.</vt:lpstr>
      <vt:lpstr>    Ure­gu­lo­wa­nie norm ja­ko­ści węgla jest ko­niecz­ne. </vt:lpstr>
      <vt:lpstr>    W tym wszyst­kim cho­dzi je­dy­nie o od­cię­cie do­staw ro­syj­skie­go węgla na nasz rynek?</vt:lpstr>
      <vt:lpstr>    Trud­no za­rzu­cać po­li­ty­kom, że biorą pod uwagę in­te­res waż­ne­go sek­to­ra na­szej go­spo­dar­ki.</vt:lpstr>
      <vt:lpstr>    Czy to jest ar­gu­ment?</vt:lpstr>
      <vt:lpstr>    A na emi­sję śmie­ci do po­wie­trza jest.</vt:lpstr>
      <vt:lpstr>    Normy to jedna spra­wa. Mówimy  o trzech. Czas na drugą?</vt:lpstr>
      <vt:lpstr>    Dlaczego nie myślimy strategicznie?</vt:lpstr>
      <vt:lpstr>    A spra­wa trze­cia?</vt:lpstr>
      <vt:lpstr>     Czas na Pol­ski Alarm Smo­go­wy?</vt:lpstr>
      <vt:lpstr>    Do­kład­nie jak na pacz­ce pa­pie­ro­sów, czym grozi od­dy­cha­nie pol­skim po­wie­trzem??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Kanion pod</dc:title>
  <dc:creator>Romuald Meyer</dc:creator>
  <cp:lastModifiedBy>Romuald Meyer</cp:lastModifiedBy>
  <cp:revision>10</cp:revision>
  <dcterms:created xsi:type="dcterms:W3CDTF">2015-01-05T07:14:21Z</dcterms:created>
  <dcterms:modified xsi:type="dcterms:W3CDTF">2015-02-14T20:41:17Z</dcterms:modified>
</cp:coreProperties>
</file>